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67" r:id="rId3"/>
    <p:sldId id="269" r:id="rId4"/>
    <p:sldId id="271" r:id="rId6"/>
    <p:sldId id="272" r:id="rId7"/>
    <p:sldId id="273" r:id="rId8"/>
    <p:sldId id="279" r:id="rId9"/>
    <p:sldId id="280" r:id="rId10"/>
    <p:sldId id="282" r:id="rId11"/>
    <p:sldId id="281" r:id="rId12"/>
    <p:sldId id="283" r:id="rId13"/>
    <p:sldId id="284" r:id="rId14"/>
    <p:sldId id="292" r:id="rId15"/>
    <p:sldId id="291" r:id="rId16"/>
    <p:sldId id="293" r:id="rId17"/>
    <p:sldId id="303" r:id="rId18"/>
    <p:sldId id="294" r:id="rId19"/>
    <p:sldId id="285" r:id="rId20"/>
    <p:sldId id="288" r:id="rId21"/>
    <p:sldId id="289" r:id="rId22"/>
    <p:sldId id="286" r:id="rId23"/>
    <p:sldId id="287" r:id="rId24"/>
    <p:sldId id="266" r:id="rId25"/>
    <p:sldId id="295" r:id="rId26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38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1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660" y="36"/>
      </p:cViewPr>
      <p:guideLst>
        <p:guide orient="horz" pos="2162"/>
        <p:guide pos="38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0" Type="http://schemas.openxmlformats.org/officeDocument/2006/relationships/tags" Target="tags/tag2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sym typeface="+mn-ea"/>
              </a:rPr>
              <a:t>Word2Vector</a:t>
            </a:r>
            <a:r>
              <a:rPr lang="zh-CN" altLang="en-US" b="1" dirty="0">
                <a:sym typeface="+mn-ea"/>
              </a:rPr>
              <a:t>的优点和缺点</a:t>
            </a:r>
            <a:endParaRPr lang="zh-CN" altLang="en-US" b="1" dirty="0"/>
          </a:p>
          <a:p>
            <a:r>
              <a:rPr lang="en-US" altLang="zh-CN" dirty="0" smtClean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有许多优点，例如它可以将词语表示为向量，并可以计算词语之间的相似度和语义关系；它还可以捕捉上下文语境中的词语关系，因此可以更准确地表示语义相似性；另外，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还可以用于许多自然语言处理应用程序，如语义相似度计算和情感分析。然而，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也有一些缺点。例如，它需要大量的语料库来训练模型，并且训练时间可能很长；另外，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的结果可能受到语料库的偏差的影响，因此需要选择合适</a:t>
            </a:r>
            <a:r>
              <a:rPr lang="zh-CN" altLang="en-US" dirty="0" smtClean="0">
                <a:sym typeface="+mn-ea"/>
              </a:rPr>
              <a:t>的语料库来训练模型。</a:t>
            </a:r>
            <a:endParaRPr lang="en-US" altLang="zh-CN" dirty="0" smtClean="0"/>
          </a:p>
          <a:p>
            <a:r>
              <a:rPr lang="zh-CN" altLang="en-US" b="1" dirty="0">
                <a:sym typeface="+mn-ea"/>
              </a:rPr>
              <a:t>实际应用中</a:t>
            </a:r>
            <a:r>
              <a:rPr lang="en-US" altLang="zh-CN" b="1" dirty="0">
                <a:sym typeface="+mn-ea"/>
              </a:rPr>
              <a:t>Word2Vector</a:t>
            </a:r>
            <a:r>
              <a:rPr lang="zh-CN" altLang="en-US" b="1" dirty="0">
                <a:sym typeface="+mn-ea"/>
              </a:rPr>
              <a:t>的</a:t>
            </a:r>
            <a:r>
              <a:rPr lang="zh-CN" altLang="en-US" b="1" dirty="0" smtClean="0">
                <a:sym typeface="+mn-ea"/>
              </a:rPr>
              <a:t>例子</a:t>
            </a:r>
            <a:endParaRPr lang="en-US" altLang="zh-CN" dirty="0"/>
          </a:p>
          <a:p>
            <a:r>
              <a:rPr lang="zh-CN" altLang="en-US" dirty="0">
                <a:sym typeface="+mn-ea"/>
              </a:rPr>
              <a:t>语义相似度计算，可以用于情感分析，也可以用于语音识别和机器翻译等。例如，在语义相似度计算中，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可以用来找出语料库中最相似的词语。在情感分析中，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可以用来识别文本中的情感倾向。在语音识别和机器翻译中，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可以用来提高准确度。总之，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在自然语言处理中有着广泛的应用</a:t>
            </a:r>
            <a:r>
              <a:rPr lang="zh-CN" altLang="en-US" dirty="0" smtClean="0">
                <a:sym typeface="+mn-ea"/>
              </a:rPr>
              <a:t>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EFE82-D79C-4253-BCA9-C570F72A21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530DC-E784-462A-8DBD-BE0B1266B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tags" Target="../tags/tag3.xml"/><Relationship Id="rId7" Type="http://schemas.openxmlformats.org/officeDocument/2006/relationships/image" Target="../media/image16.png"/><Relationship Id="rId6" Type="http://schemas.openxmlformats.org/officeDocument/2006/relationships/tags" Target="../tags/tag2.xml"/><Relationship Id="rId5" Type="http://schemas.openxmlformats.org/officeDocument/2006/relationships/image" Target="../media/image15.png"/><Relationship Id="rId4" Type="http://schemas.openxmlformats.org/officeDocument/2006/relationships/tags" Target="../tags/tag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19.png"/><Relationship Id="rId12" Type="http://schemas.openxmlformats.org/officeDocument/2006/relationships/tags" Target="../tags/tag5.xml"/><Relationship Id="rId11" Type="http://schemas.openxmlformats.org/officeDocument/2006/relationships/image" Target="../media/image18.png"/><Relationship Id="rId10" Type="http://schemas.openxmlformats.org/officeDocument/2006/relationships/tags" Target="../tags/tag4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png"/><Relationship Id="rId8" Type="http://schemas.openxmlformats.org/officeDocument/2006/relationships/tags" Target="../tags/tag8.xml"/><Relationship Id="rId7" Type="http://schemas.openxmlformats.org/officeDocument/2006/relationships/image" Target="../media/image21.png"/><Relationship Id="rId6" Type="http://schemas.openxmlformats.org/officeDocument/2006/relationships/tags" Target="../tags/tag7.xml"/><Relationship Id="rId5" Type="http://schemas.openxmlformats.org/officeDocument/2006/relationships/image" Target="../media/image20.png"/><Relationship Id="rId4" Type="http://schemas.openxmlformats.org/officeDocument/2006/relationships/tags" Target="../tags/tag6.xml"/><Relationship Id="rId3" Type="http://schemas.openxmlformats.org/officeDocument/2006/relationships/image" Target="../media/image3.png"/><Relationship Id="rId21" Type="http://schemas.openxmlformats.org/officeDocument/2006/relationships/notesSlide" Target="../notesSlides/notesSlide2.xml"/><Relationship Id="rId20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9" Type="http://schemas.openxmlformats.org/officeDocument/2006/relationships/image" Target="../media/image27.png"/><Relationship Id="rId18" Type="http://schemas.openxmlformats.org/officeDocument/2006/relationships/tags" Target="../tags/tag13.xml"/><Relationship Id="rId17" Type="http://schemas.openxmlformats.org/officeDocument/2006/relationships/image" Target="../media/image26.png"/><Relationship Id="rId16" Type="http://schemas.openxmlformats.org/officeDocument/2006/relationships/tags" Target="../tags/tag12.xml"/><Relationship Id="rId15" Type="http://schemas.openxmlformats.org/officeDocument/2006/relationships/image" Target="../media/image25.png"/><Relationship Id="rId14" Type="http://schemas.openxmlformats.org/officeDocument/2006/relationships/tags" Target="../tags/tag11.xml"/><Relationship Id="rId13" Type="http://schemas.openxmlformats.org/officeDocument/2006/relationships/image" Target="../media/image24.png"/><Relationship Id="rId12" Type="http://schemas.openxmlformats.org/officeDocument/2006/relationships/tags" Target="../tags/tag10.xml"/><Relationship Id="rId11" Type="http://schemas.openxmlformats.org/officeDocument/2006/relationships/image" Target="../media/image23.png"/><Relationship Id="rId10" Type="http://schemas.openxmlformats.org/officeDocument/2006/relationships/tags" Target="../tags/tag9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image" Target="../media/image29.png"/><Relationship Id="rId7" Type="http://schemas.openxmlformats.org/officeDocument/2006/relationships/tags" Target="../tags/tag17.xml"/><Relationship Id="rId6" Type="http://schemas.openxmlformats.org/officeDocument/2006/relationships/image" Target="../media/image28.png"/><Relationship Id="rId5" Type="http://schemas.openxmlformats.org/officeDocument/2006/relationships/tags" Target="../tags/tag16.xml"/><Relationship Id="rId4" Type="http://schemas.openxmlformats.org/officeDocument/2006/relationships/image" Target="../media/image3.png"/><Relationship Id="rId3" Type="http://schemas.openxmlformats.org/officeDocument/2006/relationships/tags" Target="../tags/tag15.xml"/><Relationship Id="rId2" Type="http://schemas.openxmlformats.org/officeDocument/2006/relationships/image" Target="../media/image2.png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32.png"/><Relationship Id="rId13" Type="http://schemas.openxmlformats.org/officeDocument/2006/relationships/tags" Target="../tags/tag20.xml"/><Relationship Id="rId12" Type="http://schemas.openxmlformats.org/officeDocument/2006/relationships/image" Target="../media/image31.png"/><Relationship Id="rId11" Type="http://schemas.openxmlformats.org/officeDocument/2006/relationships/tags" Target="../tags/tag19.xml"/><Relationship Id="rId10" Type="http://schemas.openxmlformats.org/officeDocument/2006/relationships/image" Target="../media/image30.png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3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11464" y="6459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26864" y="1845046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532635" y="2921168"/>
            <a:ext cx="71267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/>
              <a:t>购物评论的情感分析</a:t>
            </a:r>
            <a:endParaRPr lang="zh-CN" altLang="en-US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情感分析项目介绍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75067" y="1189817"/>
            <a:ext cx="5951813" cy="4892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我们在互联网上，经常能够见到各种带有主观性情感色彩的评论性文字。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淘宝、京东等购物网站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·B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站、豆瓣等视频、电影平台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微博、朋友圈等社交平台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2061845" algn="l"/>
              </a:tabLst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目标：对这些购物评论文本进行分析、处理、归纳和推理，把握人们对于某一事物的看法或态度。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2014" y="343559"/>
            <a:ext cx="9454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情感分析项目介绍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34543" y="1753092"/>
            <a:ext cx="5951813" cy="1675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基于情感词典的文本分析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基于词袋模型的情感分析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3.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基于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Word2Vec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的情感分析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2014" y="343559"/>
            <a:ext cx="945434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具体步骤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75067" y="1468582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获取文本，并对其进行预处理。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156" y="2222272"/>
            <a:ext cx="7690888" cy="241345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4156" y="4637576"/>
            <a:ext cx="7676298" cy="163206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具体步骤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2.1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基于情感词典的文本分析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05598" y="1375091"/>
            <a:ext cx="5951813" cy="583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利用情感词典进行打分</a:t>
            </a:r>
            <a:endParaRPr lang="zh-CN" altLang="en-US" sz="24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1912" y="2614338"/>
            <a:ext cx="7866975" cy="293071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32014" y="343559"/>
            <a:ext cx="9454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情感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75067" y="1468582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我们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684414" y="495959"/>
            <a:ext cx="9454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情感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27467" y="1620982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我们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-26864" y="0"/>
            <a:ext cx="12180536" cy="68644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65192" y="1838587"/>
            <a:ext cx="5951813" cy="5019414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068245" y="-1"/>
            <a:ext cx="4123755" cy="6864461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3679867" y="1773382"/>
            <a:ext cx="5951813" cy="460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具体步骤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2.1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基于情感词典的文本分析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568627" y="1325809"/>
            <a:ext cx="5951813" cy="583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利用情感词典进行打分，判定准确率</a:t>
            </a:r>
            <a:endParaRPr lang="zh-CN" altLang="en-US" sz="2400" dirty="0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198" y="1990987"/>
            <a:ext cx="6736082" cy="462061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375067" y="1468582"/>
            <a:ext cx="5951813" cy="460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具体步骤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2.1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基于情感词典的文本分析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05598" y="1375091"/>
            <a:ext cx="5951813" cy="583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利用模型进行预测</a:t>
            </a:r>
            <a:endParaRPr lang="zh-CN" altLang="en-US" sz="2400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734" y="2156721"/>
            <a:ext cx="5756980" cy="424813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3709" y="3172164"/>
            <a:ext cx="5441808" cy="221725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2.2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基于词袋模型的情感分析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69592" y="1441657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进行中文分词，构建字符串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4677" y="2628025"/>
            <a:ext cx="7361417" cy="29470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32014" y="343559"/>
            <a:ext cx="9454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情感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75067" y="1468582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我们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8328" y="1"/>
            <a:ext cx="12180536" cy="68644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838588"/>
            <a:ext cx="5951813" cy="50194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33437" y="0"/>
            <a:ext cx="4123755" cy="686446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84414" y="495959"/>
            <a:ext cx="94543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27467" y="1620982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2.2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基于词袋模型的情感分析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21153" y="1405355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创建、训练分类器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900" y="2151195"/>
            <a:ext cx="7902200" cy="415412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2.2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基于词袋模型的情感分析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21153" y="1405355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创建、训练分类器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1577" y="2010557"/>
            <a:ext cx="5101183" cy="458824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2.2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基于词袋模型的情感分析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30753" y="1383042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预测与输出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787" y="2219662"/>
            <a:ext cx="4678950" cy="435847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5386" y="3035062"/>
            <a:ext cx="6040322" cy="256217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-16427" y="40802"/>
            <a:ext cx="12180536" cy="68644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91164" y="214526"/>
            <a:ext cx="2761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b="1" dirty="0"/>
          </a:p>
          <a:p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640715" y="1119505"/>
            <a:ext cx="9858375" cy="37033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b="1" dirty="0"/>
              <a:t>Word2Vector</a:t>
            </a:r>
            <a:r>
              <a:rPr lang="zh-CN" altLang="en-US" b="1" dirty="0"/>
              <a:t>的工作</a:t>
            </a:r>
            <a:r>
              <a:rPr lang="zh-CN" altLang="en-US" b="1" dirty="0" smtClean="0"/>
              <a:t>原理</a:t>
            </a:r>
            <a:endParaRPr lang="en-US" altLang="zh-CN" dirty="0" smtClean="0"/>
          </a:p>
          <a:p>
            <a:r>
              <a:rPr lang="en-US" altLang="zh-CN" dirty="0" smtClean="0"/>
              <a:t>Word2vec</a:t>
            </a:r>
            <a:r>
              <a:rPr lang="zh-CN" altLang="en-US" dirty="0"/>
              <a:t>的工作原理基于神经网络语言模型，它将词语表示为向量，并学习语料库中的词汇之间的相关性和语义关系。</a:t>
            </a:r>
            <a:r>
              <a:rPr lang="en-US" altLang="zh-CN" dirty="0"/>
              <a:t>Word2vec</a:t>
            </a:r>
            <a:r>
              <a:rPr lang="zh-CN" altLang="en-US" dirty="0"/>
              <a:t>通过分析语料库中的词语序列来学习这些关系，并使用这些关系来预测语料库中的下一个词语。在训练过程中，</a:t>
            </a:r>
            <a:r>
              <a:rPr lang="en-US" altLang="zh-CN" dirty="0"/>
              <a:t>Word2vec</a:t>
            </a:r>
            <a:r>
              <a:rPr lang="zh-CN" altLang="en-US" dirty="0"/>
              <a:t>会更新每个词语的向量来更好地表示它们的语义。最终，</a:t>
            </a:r>
            <a:r>
              <a:rPr lang="en-US" altLang="zh-CN" dirty="0"/>
              <a:t>Word2vec</a:t>
            </a:r>
            <a:r>
              <a:rPr lang="zh-CN" altLang="en-US" dirty="0"/>
              <a:t>会生成一个词语向量空间，其中每个词语都被表示为一个向量。这些向量可以用于许多自然语言处理应用程序，如词语相似度计算和语义分类。通常，</a:t>
            </a:r>
            <a:r>
              <a:rPr lang="en-US" altLang="zh-CN" dirty="0"/>
              <a:t>Word2Vec</a:t>
            </a:r>
            <a:r>
              <a:rPr lang="zh-CN" altLang="en-US" dirty="0"/>
              <a:t>模型都使用词嵌入（</a:t>
            </a:r>
            <a:r>
              <a:rPr lang="en-US" altLang="zh-CN" dirty="0"/>
              <a:t>word embedding</a:t>
            </a:r>
            <a:r>
              <a:rPr lang="zh-CN" altLang="en-US" dirty="0"/>
              <a:t>）来表示单词。词嵌入是将单词映射到向量空间中的连续实值向量，能够保留单词之间的相似度和语义信息。例如，它可以找到相似的单词，或者通过简单的数学运算来推断单词的语义。例如，如果我们想找到“苹果”和“香蕉”的相似单词，可以在</a:t>
            </a:r>
            <a:r>
              <a:rPr lang="en-US" altLang="zh-CN" dirty="0"/>
              <a:t>Word2Vec</a:t>
            </a:r>
            <a:r>
              <a:rPr lang="zh-CN" altLang="en-US" dirty="0"/>
              <a:t>词嵌入空间中找到与这两个单词相似度最高的单词。或者，如果我们想推断“苹果”和“香蕉”的关系，可以通过计算它们在</a:t>
            </a:r>
            <a:r>
              <a:rPr lang="en-US" altLang="zh-CN" dirty="0"/>
              <a:t>Word2Vec</a:t>
            </a:r>
            <a:r>
              <a:rPr lang="zh-CN" altLang="en-US" dirty="0"/>
              <a:t>词嵌入空间中的向量之差来推断它们之间的关系。例如，如果“苹果”和“香蕉”的词嵌入向量之差较小，那么它们之间的关系就可能比较密切，例如它们都是水果</a:t>
            </a:r>
            <a:r>
              <a:rPr lang="zh-CN" altLang="en-US" dirty="0" smtClean="0"/>
              <a:t>。</a:t>
            </a:r>
            <a:r>
              <a:rPr lang="en-US" altLang="zh-CN" dirty="0">
                <a:sym typeface="+mn-ea"/>
              </a:rPr>
              <a:t>Word2vec</a:t>
            </a:r>
            <a:r>
              <a:rPr lang="zh-CN" altLang="en-US" dirty="0">
                <a:sym typeface="+mn-ea"/>
              </a:rPr>
              <a:t>有两种主要模型：一种是基于神经网络的模型，称为</a:t>
            </a:r>
            <a:r>
              <a:rPr lang="en-US" altLang="zh-CN" dirty="0">
                <a:sym typeface="+mn-ea"/>
              </a:rPr>
              <a:t>Continuous Bag-of-Words (CBOW)</a:t>
            </a:r>
            <a:r>
              <a:rPr lang="zh-CN" altLang="en-US" dirty="0">
                <a:sym typeface="+mn-ea"/>
              </a:rPr>
              <a:t>模型；另一种是基于深度学习的模型，称为</a:t>
            </a:r>
            <a:r>
              <a:rPr lang="en-US" altLang="zh-CN" dirty="0">
                <a:sym typeface="+mn-ea"/>
              </a:rPr>
              <a:t>Skip-Gram</a:t>
            </a:r>
            <a:r>
              <a:rPr lang="zh-CN" altLang="en-US" dirty="0">
                <a:sym typeface="+mn-ea"/>
              </a:rPr>
              <a:t>模型。这两种模型都用于将词语表示为向量，但是它们的训练方法略有不同。</a:t>
            </a:r>
            <a:endParaRPr lang="zh-CN" altLang="en-US" dirty="0" smtClean="0">
              <a:sym typeface="+mn-ea"/>
            </a:endParaRP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93192" y="484632"/>
            <a:ext cx="11210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zh-CN" altLang="en-US" dirty="0"/>
            </a:br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172085" y="269240"/>
            <a:ext cx="11561445" cy="23672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en-US" altLang="zh-CN" b="1" dirty="0"/>
          </a:p>
          <a:p>
            <a:r>
              <a:rPr lang="en-US" altLang="zh-CN" b="1" dirty="0" smtClean="0"/>
              <a:t>CBOW</a:t>
            </a:r>
            <a:r>
              <a:rPr lang="zh-CN" altLang="en-US" b="1" dirty="0"/>
              <a:t>模型</a:t>
            </a:r>
            <a:br>
              <a:rPr lang="zh-CN" altLang="en-US" dirty="0"/>
            </a:br>
            <a:r>
              <a:rPr lang="en-US" altLang="zh-CN" dirty="0"/>
              <a:t>        </a:t>
            </a:r>
            <a:r>
              <a:rPr lang="zh-CN" altLang="en-US" dirty="0"/>
              <a:t>CBow模型背后的思想在于，作者认为相邻的词相似度越高，越远的相似度越低，那么如果相邻词出现了，中心词出现的概率应该很大，因此可以用中心词去预测相邻的词，用c表示中心词，w表示中心词附近的词，即概率 p(c|w1)p(c|w2)……p(c|wn) 越大越好。</a:t>
            </a:r>
            <a:endParaRPr lang="zh-CN" altLang="en-US" dirty="0"/>
          </a:p>
          <a:p>
            <a:r>
              <a:rPr lang="en-US" altLang="zh-CN" dirty="0"/>
              <a:t>        </a:t>
            </a:r>
            <a:r>
              <a:rPr lang="zh-CN" altLang="en-US" dirty="0"/>
              <a:t>简单情形：</a:t>
            </a:r>
            <a:r>
              <a:rPr lang="en-US" altLang="zh-CN" dirty="0"/>
              <a:t>模型的输入是一个独热（one-hot）向量，输入层和隐藏层之间的权重矩阵可以用一个 V×N的矩阵W来表示。W的每一行是一个与模型输入相对应的N维向量     ，经过转置，矩阵的第i行就是     。给定一上下文（也就是一个单词），可以得到：</a:t>
            </a:r>
            <a:r>
              <a:rPr lang="zh-CN" altLang="en-US" dirty="0"/>
              <a:t>。</a:t>
            </a:r>
            <a:endParaRPr lang="zh-CN" altLang="en-US" dirty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  <a:p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306820" y="1943100"/>
            <a:ext cx="340360" cy="3403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680575" y="1999615"/>
            <a:ext cx="329565" cy="2838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738630" y="2636520"/>
            <a:ext cx="2796540" cy="66294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5601335" y="2636520"/>
            <a:ext cx="6002655" cy="368871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80060" y="3429000"/>
            <a:ext cx="474599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dirty="0">
                <a:sym typeface="+mn-ea"/>
              </a:rPr>
              <a:t>也就是直接复制W矩阵第k行赋给h，</a:t>
            </a:r>
            <a:r>
              <a:rPr lang="en-US" altLang="zh-CN" dirty="0">
                <a:sym typeface="+mn-ea"/>
              </a:rPr>
              <a:t>是输入单词wi的向量表示。这表明隐藏层单元的激活函数是简单的线性关系（也就是传递输入向量的加权和给下一层）。</a:t>
            </a:r>
            <a:endParaRPr lang="en-US" altLang="zh-CN" dirty="0">
              <a:sym typeface="+mn-ea"/>
            </a:endParaRPr>
          </a:p>
          <a:p>
            <a:r>
              <a:rPr lang="zh-CN" altLang="en-US"/>
              <a:t>隐藏层和输出层之间，存在一个不同的矩阵 </a:t>
            </a:r>
            <a:endParaRPr lang="zh-CN" altLang="en-US"/>
          </a:p>
          <a:p>
            <a:r>
              <a:rPr lang="zh-CN" altLang="en-US"/>
              <a:t>。我们可以计算出词汇表中每个单词</a:t>
            </a:r>
            <a:r>
              <a:rPr lang="zh-CN" altLang="en-US">
                <a:sym typeface="+mn-ea"/>
              </a:rPr>
              <a:t>的得分：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2036445" y="5225415"/>
            <a:ext cx="1379220" cy="5105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94636" y="385011"/>
            <a:ext cx="11319309" cy="36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是矩阵的第j列。现在可以用softmax，一种对数线性分类模型，去得到单词的后验分布，</a:t>
            </a:r>
            <a:r>
              <a:rPr lang="zh-CN" altLang="en-US" dirty="0"/>
              <a:t>也即优化目标</a:t>
            </a:r>
            <a:r>
              <a:rPr lang="en-US" altLang="zh-CN" dirty="0"/>
              <a:t>。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 </a:t>
            </a:r>
            <a:endParaRPr lang="en-US" altLang="zh-CN" dirty="0"/>
          </a:p>
          <a:p>
            <a:r>
              <a:rPr lang="en-US" altLang="zh-CN" dirty="0"/>
              <a:t>                                                                                                                            </a:t>
            </a:r>
            <a:r>
              <a:rPr lang="zh-CN" altLang="en-US" dirty="0"/>
              <a:t>链式法则求导更新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下图</a:t>
            </a:r>
            <a:r>
              <a:rPr lang="en-US" altLang="zh-CN" dirty="0"/>
              <a:t>展示了多个上下文单词的CBOW模型。当计算隐藏层的输出时，CBOW并不是直接拷贝上下文的输入向量，而是对上下文单词的输入向量求均值后再作为输出。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b="1" dirty="0"/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94335" y="384810"/>
            <a:ext cx="327025" cy="30289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33450" y="793750"/>
            <a:ext cx="3177540" cy="89154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4704715" y="786765"/>
            <a:ext cx="3234690" cy="9683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4350385" y="2473960"/>
            <a:ext cx="3589020" cy="12344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135620" y="2473960"/>
            <a:ext cx="3998595" cy="20828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775335" y="2473960"/>
            <a:ext cx="3335655" cy="42418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5382260" y="4642485"/>
            <a:ext cx="4518660" cy="55626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5382260" y="5426075"/>
            <a:ext cx="4739640" cy="6629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429000" y="377825"/>
            <a:ext cx="533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/>
              <a:t>Skip-Gram Model</a:t>
            </a:r>
            <a:endParaRPr lang="zh-CN" altLang="en-US" sz="2400"/>
          </a:p>
        </p:txBody>
      </p:sp>
      <p:sp>
        <p:nvSpPr>
          <p:cNvPr id="5" name="文本框 4"/>
          <p:cNvSpPr txBox="1"/>
          <p:nvPr/>
        </p:nvSpPr>
        <p:spPr>
          <a:xfrm>
            <a:off x="500380" y="838200"/>
            <a:ext cx="11254105" cy="20199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    </a:t>
            </a:r>
            <a:r>
              <a:rPr lang="zh-CN" altLang="en-US"/>
              <a:t>该模型可以看做是CBOW模型的逆过程。CBOW模型的目标单词在该模型中作为输入，上下文则作为输出。</a:t>
            </a:r>
            <a:endParaRPr lang="zh-CN" altLang="en-US"/>
          </a:p>
          <a:p>
            <a:r>
              <a:rPr lang="en-US" altLang="zh-CN"/>
              <a:t> 我们仍然使用     来表示输入层中唯一单词（也叫中心词）的输入向量，所以这样的话，对隐藏层h的定义跟公式（1）一致，意味着h仅仅只是简单拷贝了输入层</a:t>
            </a:r>
            <a:r>
              <a:rPr lang="zh-CN" altLang="en-US"/>
              <a:t>到</a:t>
            </a:r>
            <a:r>
              <a:rPr lang="en-US" altLang="zh-CN"/>
              <a:t>隐藏层的权重矩阵W</a:t>
            </a:r>
            <a:endParaRPr lang="en-US" altLang="zh-CN"/>
          </a:p>
          <a:p>
            <a:r>
              <a:rPr lang="en-US" altLang="zh-CN"/>
              <a:t>    在输出层，我们输出C个多项式分布来替代仅输出一个多项式分布。每个输出是由                                                   同一个隐藏层输出层矩阵计算得出的：</a:t>
            </a:r>
            <a:endParaRPr lang="en-US" altLang="zh-CN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48995" y="2242185"/>
            <a:ext cx="3675380" cy="46158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9262110" y="1494155"/>
            <a:ext cx="1996440" cy="58674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686425" y="2080895"/>
            <a:ext cx="4168140" cy="7772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2048510" y="1156970"/>
            <a:ext cx="304800" cy="2514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6520815" y="3014345"/>
            <a:ext cx="4152900" cy="19888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92505" y="375385"/>
            <a:ext cx="11723571" cy="4123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/>
              <a:t>CBOW</a:t>
            </a:r>
            <a:r>
              <a:rPr lang="zh-CN" altLang="en-US" sz="2800" b="1" dirty="0"/>
              <a:t>模型和</a:t>
            </a:r>
            <a:r>
              <a:rPr lang="en-US" altLang="zh-CN" sz="2800" b="1" dirty="0"/>
              <a:t>Skip-Gram</a:t>
            </a:r>
            <a:r>
              <a:rPr lang="zh-CN" altLang="en-US" sz="2800" b="1" dirty="0"/>
              <a:t>模型两者</a:t>
            </a:r>
            <a:r>
              <a:rPr lang="zh-CN" altLang="en-US" sz="2800" b="1" dirty="0" smtClean="0"/>
              <a:t>比较</a:t>
            </a:r>
            <a:endParaRPr lang="en-US" altLang="zh-CN" sz="2800" dirty="0" smtClean="0"/>
          </a:p>
          <a:p>
            <a:r>
              <a:rPr lang="zh-CN" altLang="en-US" dirty="0" smtClean="0"/>
              <a:t>共同点：</a:t>
            </a:r>
            <a:r>
              <a:rPr lang="en-US" altLang="zh-CN" dirty="0" smtClean="0"/>
              <a:t>CBOW</a:t>
            </a:r>
            <a:r>
              <a:rPr lang="zh-CN" altLang="en-US" dirty="0"/>
              <a:t>模型和</a:t>
            </a:r>
            <a:r>
              <a:rPr lang="en-US" altLang="zh-CN" dirty="0"/>
              <a:t>Skip-Gram</a:t>
            </a:r>
            <a:r>
              <a:rPr lang="zh-CN" altLang="en-US" dirty="0"/>
              <a:t>模型都是用于学习词向量的机器学习模型。它们的工作原理都是通过预测相邻的词来学习词向量，但它们在实现方式上有一些不同。</a:t>
            </a:r>
            <a:endParaRPr lang="zh-CN" altLang="en-US" dirty="0"/>
          </a:p>
          <a:p>
            <a:r>
              <a:rPr lang="zh-CN" altLang="en-US" dirty="0"/>
              <a:t>不同：</a:t>
            </a:r>
            <a:r>
              <a:rPr lang="en-US" altLang="zh-CN" dirty="0"/>
              <a:t>CBOW</a:t>
            </a:r>
            <a:r>
              <a:rPr lang="zh-CN" altLang="en-US" dirty="0"/>
              <a:t>模型与</a:t>
            </a:r>
            <a:r>
              <a:rPr lang="en-US" altLang="zh-CN" dirty="0"/>
              <a:t>Skip-Gram</a:t>
            </a:r>
            <a:r>
              <a:rPr lang="zh-CN" altLang="en-US" dirty="0"/>
              <a:t>模型相比，有如下几个主要优点：</a:t>
            </a:r>
            <a:r>
              <a:rPr lang="en-US" altLang="zh-CN" dirty="0"/>
              <a:t>CBOW</a:t>
            </a:r>
            <a:r>
              <a:rPr lang="zh-CN" altLang="en-US" dirty="0"/>
              <a:t>模型更加高效。</a:t>
            </a:r>
            <a:r>
              <a:rPr lang="en-US" altLang="zh-CN" dirty="0"/>
              <a:t>CBOW</a:t>
            </a:r>
            <a:r>
              <a:rPr lang="zh-CN" altLang="en-US" dirty="0"/>
              <a:t>模型更能够捕捉到语言中的上下文信息，因为它会考虑周围的多个词。 </a:t>
            </a:r>
            <a:r>
              <a:rPr lang="en-US" altLang="zh-CN" dirty="0"/>
              <a:t>CBOW</a:t>
            </a:r>
            <a:r>
              <a:rPr lang="zh-CN" altLang="en-US" dirty="0"/>
              <a:t>模型在处理长文本时更加稳定，因为它会平均考虑多个词的信息。但是，</a:t>
            </a:r>
            <a:r>
              <a:rPr lang="en-US" altLang="zh-CN" dirty="0"/>
              <a:t>CBOW</a:t>
            </a:r>
            <a:r>
              <a:rPr lang="zh-CN" altLang="en-US" dirty="0"/>
              <a:t>模型也存在一些缺点：</a:t>
            </a:r>
            <a:r>
              <a:rPr lang="en-US" altLang="zh-CN" dirty="0"/>
              <a:t>CBOW</a:t>
            </a:r>
            <a:r>
              <a:rPr lang="zh-CN" altLang="en-US" dirty="0"/>
              <a:t>模型比</a:t>
            </a:r>
            <a:r>
              <a:rPr lang="en-US" altLang="zh-CN" dirty="0"/>
              <a:t>Skip-Gram</a:t>
            </a:r>
            <a:r>
              <a:rPr lang="zh-CN" altLang="en-US" dirty="0"/>
              <a:t>模型难以训练，因为它需要处理更多的词。</a:t>
            </a:r>
            <a:r>
              <a:rPr lang="en-US" altLang="zh-CN" dirty="0"/>
              <a:t>CBOW</a:t>
            </a:r>
            <a:r>
              <a:rPr lang="zh-CN" altLang="en-US" dirty="0"/>
              <a:t>模型比</a:t>
            </a:r>
            <a:r>
              <a:rPr lang="en-US" altLang="zh-CN" dirty="0"/>
              <a:t>Skip-Gram</a:t>
            </a:r>
            <a:r>
              <a:rPr lang="zh-CN" altLang="en-US" dirty="0"/>
              <a:t>模型更容易受到噪声和偏差的影响，因为它会将多个词的信息平均化。</a:t>
            </a:r>
            <a:r>
              <a:rPr lang="en-US" altLang="zh-CN" dirty="0"/>
              <a:t>CBOW</a:t>
            </a:r>
            <a:r>
              <a:rPr lang="zh-CN" altLang="en-US" dirty="0"/>
              <a:t>模型在处理小型语料库时可能不够准确，因为它需要更多的词才能得到有效的结果。总之，</a:t>
            </a:r>
            <a:r>
              <a:rPr lang="en-US" altLang="zh-CN" dirty="0"/>
              <a:t>CBOW</a:t>
            </a:r>
            <a:r>
              <a:rPr lang="zh-CN" altLang="en-US" dirty="0"/>
              <a:t>模型和</a:t>
            </a:r>
            <a:r>
              <a:rPr lang="en-US" altLang="zh-CN" dirty="0"/>
              <a:t>Skip-Gram</a:t>
            </a:r>
            <a:r>
              <a:rPr lang="zh-CN" altLang="en-US" dirty="0"/>
              <a:t>模型都是有效的方法，可以用于学习词向量。它们各有优缺点，应用时要根据实际情况来选择适合的模型。一般来说，在处理大型语料库时，</a:t>
            </a:r>
            <a:r>
              <a:rPr lang="en-US" altLang="zh-CN" dirty="0"/>
              <a:t>CBOW</a:t>
            </a:r>
            <a:r>
              <a:rPr lang="zh-CN" altLang="en-US" dirty="0"/>
              <a:t>模型可能更加优秀，因为它更能够捕捉到语言中的上下文信息。但是，在处理小型语料库时，</a:t>
            </a:r>
            <a:r>
              <a:rPr lang="en-US" altLang="zh-CN" dirty="0"/>
              <a:t>Skip-Gram</a:t>
            </a:r>
            <a:r>
              <a:rPr lang="zh-CN" altLang="en-US" dirty="0"/>
              <a:t>模型可能更加优秀，因为它更容易训练，并且可以在较少的词数量下得到较好的结果。另外，</a:t>
            </a:r>
            <a:r>
              <a:rPr lang="en-US" altLang="zh-CN" dirty="0"/>
              <a:t>CBOW</a:t>
            </a:r>
            <a:r>
              <a:rPr lang="zh-CN" altLang="en-US" dirty="0"/>
              <a:t>模型和</a:t>
            </a:r>
            <a:r>
              <a:rPr lang="en-US" altLang="zh-CN" dirty="0"/>
              <a:t>Skip-Gram</a:t>
            </a:r>
            <a:r>
              <a:rPr lang="zh-CN" altLang="en-US" dirty="0"/>
              <a:t>模型还有一个重要的区别，即它们对语言的理解方式不同。</a:t>
            </a:r>
            <a:r>
              <a:rPr lang="en-US" altLang="zh-CN" dirty="0"/>
              <a:t>CBOW</a:t>
            </a:r>
            <a:r>
              <a:rPr lang="zh-CN" altLang="en-US" dirty="0"/>
              <a:t>模型更加注重语言的上下文信息，而</a:t>
            </a:r>
            <a:r>
              <a:rPr lang="en-US" altLang="zh-CN" dirty="0"/>
              <a:t>Skip-Gram</a:t>
            </a:r>
            <a:r>
              <a:rPr lang="zh-CN" altLang="en-US" dirty="0"/>
              <a:t>模型更加注重语言的结构信息。这意味着，在某些应用场景下，某一种模型可能更加适合，因为它更好地理解了语言中的</a:t>
            </a:r>
            <a:r>
              <a:rPr lang="zh-CN" altLang="en-US" dirty="0" smtClean="0"/>
              <a:t>信息。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2.3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Word2Vec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14870" y="1363723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生成词表并训练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267" y="2764185"/>
            <a:ext cx="9804237" cy="214286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2.3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Word2Vec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75582" y="1375090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生成建模矩阵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4634" y="2216838"/>
            <a:ext cx="7042731" cy="207527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701" y="4292110"/>
            <a:ext cx="11720598" cy="192406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2.3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Word2Vec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51929" y="1383043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拟合模型、评估准确度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049" y="2486832"/>
            <a:ext cx="5309441" cy="352082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5490" y="2486831"/>
            <a:ext cx="5728318" cy="352082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32014" y="343559"/>
            <a:ext cx="94543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具体步骤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2.3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基于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Word2Vec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的情感分析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630753" y="1383042"/>
            <a:ext cx="5951813" cy="567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预测与输出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 dirty="0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828" y="2395297"/>
            <a:ext cx="5536870" cy="38004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1594" y="3125585"/>
            <a:ext cx="6032578" cy="243015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32014" y="343559"/>
            <a:ext cx="9454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情感分析</a:t>
            </a:r>
            <a:r>
              <a:rPr lang="zh-CN" altLang="en-US" sz="32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过程中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的问题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3100" y="1148080"/>
            <a:ext cx="1011237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、否定词、歧义词（贬词褒用等）可能导致明显误判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、新词、网络用语等快速更新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、分词难以确保百分之百准确（某些情感词也是分词）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dirty="0">
                <a:latin typeface="华文宋体" panose="02010600040101010101" charset="-122"/>
                <a:ea typeface="华文宋体" panose="02010600040101010101" charset="-122"/>
              </a:rPr>
              <a:t>4</a:t>
            </a:r>
            <a:r>
              <a:rPr lang="zh-CN" altLang="en-US" sz="2400" dirty="0">
                <a:latin typeface="华文宋体" panose="02010600040101010101" charset="-122"/>
                <a:ea typeface="华文宋体" panose="02010600040101010101" charset="-122"/>
              </a:rPr>
              <a:t>、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没有可视化词云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236173" y="2875002"/>
            <a:ext cx="79339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/>
              <a:t>感谢聆听</a:t>
            </a:r>
            <a:endParaRPr lang="zh-CN" altLang="en-US" sz="6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1901" y="0"/>
            <a:ext cx="12180536" cy="68644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6427" y="1838587"/>
            <a:ext cx="5951813" cy="501941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17010" y="-1"/>
            <a:ext cx="4123755" cy="686446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236173" y="2875002"/>
            <a:ext cx="79339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6600" dirty="0"/>
          </a:p>
        </p:txBody>
      </p:sp>
      <p:sp>
        <p:nvSpPr>
          <p:cNvPr id="3" name="文本框 2"/>
          <p:cNvSpPr txBox="1"/>
          <p:nvPr/>
        </p:nvSpPr>
        <p:spPr>
          <a:xfrm>
            <a:off x="317634" y="336884"/>
            <a:ext cx="11444438" cy="6102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PP_MARK_KEY" val="e44fe8af-b9ad-4d93-8787-b67e05c04306"/>
  <p:tag name="COMMONDATA" val="eyJoZGlkIjoiNzEzODgzNmVlYzViZjg0MTBiYjlmOGYxNzIwMmMxZjU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3006</Words>
  <Application>WPS 演示</Application>
  <PresentationFormat>宽屏</PresentationFormat>
  <Paragraphs>178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Arial</vt:lpstr>
      <vt:lpstr>宋体</vt:lpstr>
      <vt:lpstr>Wingdings</vt:lpstr>
      <vt:lpstr>等线</vt:lpstr>
      <vt:lpstr>微软雅黑</vt:lpstr>
      <vt:lpstr>Arial Unicode MS</vt:lpstr>
      <vt:lpstr>等线 Light</vt:lpstr>
      <vt:lpstr>Calibri</vt:lpstr>
      <vt:lpstr>仿宋</vt:lpstr>
      <vt:lpstr>华文仿宋</vt:lpstr>
      <vt:lpstr>华文宋体</vt:lpstr>
      <vt:lpstr>华文彩云</vt:lpstr>
      <vt:lpstr>华文隶书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1623849037@qq.com</dc:creator>
  <cp:lastModifiedBy>157----6027</cp:lastModifiedBy>
  <cp:revision>18</cp:revision>
  <dcterms:created xsi:type="dcterms:W3CDTF">2023-07-16T01:39:00Z</dcterms:created>
  <dcterms:modified xsi:type="dcterms:W3CDTF">2023-07-17T00:57:32Z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2B7A293CF0EB4F31B0D9178153EC5528_12</vt:lpwstr>
  </property>
  <property fmtid="{D5CDD505-2E9C-101B-9397-08002B2CF9AE}" pid="3" name="KSOProductBuildVer">
    <vt:lpwstr>2052-11.1.0.14309</vt:lpwstr>
  </property>
</Properties>
</file>